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57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9" r:id="rId12"/>
    <p:sldId id="267" r:id="rId13"/>
    <p:sldId id="270" r:id="rId14"/>
    <p:sldId id="268" r:id="rId15"/>
    <p:sldId id="271" r:id="rId16"/>
    <p:sldId id="273" r:id="rId17"/>
    <p:sldId id="272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1" autoAdjust="0"/>
    <p:restoredTop sz="76458" autoAdjust="0"/>
  </p:normalViewPr>
  <p:slideViewPr>
    <p:cSldViewPr snapToGrid="0">
      <p:cViewPr varScale="1">
        <p:scale>
          <a:sx n="121" d="100"/>
          <a:sy n="121" d="100"/>
        </p:scale>
        <p:origin x="9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07ED4-299E-4BBD-94DC-0B748FA0F97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9C5C8-88A3-4405-9FF1-05DE02F20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3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4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9050" lvl="8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6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16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32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5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06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7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0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3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9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02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9C5C8-88A3-4405-9FF1-05DE02F202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DFEA7B-DC46-4F4D-867C-CDF2A775DA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" y="6373592"/>
            <a:ext cx="448733" cy="414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A02888-AC99-48DD-A772-CE7B2DD0BD1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" y="6373592"/>
            <a:ext cx="448733" cy="4147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8337-DA5E-4FEA-8E85-82A50AB49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330" y="2404531"/>
            <a:ext cx="9008534" cy="1646302"/>
          </a:xfrm>
        </p:spPr>
        <p:txBody>
          <a:bodyPr/>
          <a:lstStyle/>
          <a:p>
            <a:r>
              <a:rPr lang="en-US" dirty="0"/>
              <a:t>Crash Course on Containers!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E16F1-3BDE-45C5-863E-02F47F3C2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Jim Crowley</a:t>
            </a:r>
          </a:p>
          <a:p>
            <a:r>
              <a:rPr lang="en-US" dirty="0"/>
              <a:t>Marist Capping</a:t>
            </a:r>
          </a:p>
        </p:txBody>
      </p:sp>
    </p:spTree>
    <p:extLst>
      <p:ext uri="{BB962C8B-B14F-4D97-AF65-F5344CB8AC3E}">
        <p14:creationId xmlns:p14="http://schemas.microsoft.com/office/powerpoint/2010/main" val="83992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Microservices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812"/>
            <a:ext cx="8596668" cy="3880773"/>
          </a:xfrm>
        </p:spPr>
        <p:txBody>
          <a:bodyPr/>
          <a:lstStyle/>
          <a:p>
            <a:r>
              <a:rPr lang="en-US" dirty="0"/>
              <a:t>Microservices is an architectural design for building distributed applications. </a:t>
            </a:r>
          </a:p>
          <a:p>
            <a:pPr lvl="1"/>
            <a:r>
              <a:rPr lang="en-US" dirty="0"/>
              <a:t>Breaks monolithic applications into their individual services</a:t>
            </a:r>
          </a:p>
          <a:p>
            <a:pPr lvl="2"/>
            <a:r>
              <a:rPr lang="en-US" dirty="0"/>
              <a:t>Databases, Backend, API, Frontend, etc.</a:t>
            </a:r>
          </a:p>
          <a:p>
            <a:endParaRPr lang="en-US" dirty="0"/>
          </a:p>
          <a:p>
            <a:r>
              <a:rPr lang="en-US" dirty="0"/>
              <a:t>Breaking applications into individual components allow for scaling of specific services</a:t>
            </a:r>
          </a:p>
          <a:p>
            <a:endParaRPr lang="en-US" dirty="0"/>
          </a:p>
          <a:p>
            <a:r>
              <a:rPr lang="en-US" dirty="0"/>
              <a:t>Scalability allows for flexible configurations and environments</a:t>
            </a:r>
          </a:p>
        </p:txBody>
      </p:sp>
      <p:pic>
        <p:nvPicPr>
          <p:cNvPr id="6146" name="Picture 2" descr="Scaling Machine Learning Models With Docker Swarm | by Shane Soh | Better  Programming | Medium">
            <a:extLst>
              <a:ext uri="{FF2B5EF4-FFF2-40B4-BE49-F238E27FC236}">
                <a16:creationId xmlns:a16="http://schemas.microsoft.com/office/drawing/2014/main" id="{5A801345-E7E9-4FE4-B743-86223BC5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79" y="4398187"/>
            <a:ext cx="3298978" cy="27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20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5A71-5006-4FC5-936F-DCE7BFB9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Containers!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3AA4-B37A-41A0-8F4E-B09198E35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6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66" y="269534"/>
            <a:ext cx="8829404" cy="7582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Docker-Compose, Swarm and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2439"/>
            <a:ext cx="8596668" cy="5121864"/>
          </a:xfrm>
        </p:spPr>
        <p:txBody>
          <a:bodyPr/>
          <a:lstStyle/>
          <a:p>
            <a:r>
              <a:rPr lang="en-US" dirty="0"/>
              <a:t>Docker Compose is a tool for defining and running multi-container applications</a:t>
            </a:r>
          </a:p>
          <a:p>
            <a:pPr lvl="1"/>
            <a:r>
              <a:rPr lang="en-US" dirty="0"/>
              <a:t>Allows you to deploy a full stack application (Database, Backend, API and Frontend) all in one command using a single YAML file</a:t>
            </a:r>
          </a:p>
          <a:p>
            <a:pPr lvl="1"/>
            <a:r>
              <a:rPr lang="en-US" dirty="0"/>
              <a:t>Super useful for smaller deployments</a:t>
            </a:r>
          </a:p>
          <a:p>
            <a:pPr lvl="1"/>
            <a:endParaRPr lang="en-US" dirty="0"/>
          </a:p>
          <a:p>
            <a:r>
              <a:rPr lang="en-US" dirty="0"/>
              <a:t>Docker Swarm allows for small scale orchestration of containers on multiple nodes (computers)</a:t>
            </a:r>
          </a:p>
          <a:p>
            <a:endParaRPr lang="en-US" dirty="0"/>
          </a:p>
          <a:p>
            <a:r>
              <a:rPr lang="en-US" dirty="0"/>
              <a:t>Kubernetes is a production ready application to deploy your containers</a:t>
            </a:r>
          </a:p>
          <a:p>
            <a:pPr lvl="1"/>
            <a:r>
              <a:rPr lang="en-US" dirty="0"/>
              <a:t>Allows for orchestration of containers</a:t>
            </a:r>
          </a:p>
          <a:p>
            <a:pPr lvl="1"/>
            <a:r>
              <a:rPr lang="en-US" dirty="0"/>
              <a:t>Allows for a cloud like environment that support multi-tenants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594CA-CB70-4100-B2CB-D9634D66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06" y="5493720"/>
            <a:ext cx="2066880" cy="121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97776-44F5-4F21-BDAD-B028125A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88" y="5348405"/>
            <a:ext cx="2953556" cy="15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5A71-5006-4FC5-936F-DCE7BFB9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Containers?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3AA4-B37A-41A0-8F4E-B09198E35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15" y="340691"/>
            <a:ext cx="8596668" cy="1320800"/>
          </a:xfrm>
        </p:spPr>
        <p:txBody>
          <a:bodyPr/>
          <a:lstStyle/>
          <a:p>
            <a:r>
              <a:rPr lang="en-US"/>
              <a:t>Dockerfiles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92087"/>
            <a:ext cx="8983501" cy="35184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simple text file that is used as assembly instructions to build your images</a:t>
            </a:r>
          </a:p>
          <a:p>
            <a:endParaRPr lang="en-US" dirty="0"/>
          </a:p>
          <a:p>
            <a:r>
              <a:rPr lang="en-US" dirty="0"/>
              <a:t>Uses Docker keywords to perform actions</a:t>
            </a:r>
          </a:p>
          <a:p>
            <a:pPr lvl="1"/>
            <a:r>
              <a:rPr lang="en-US" dirty="0"/>
              <a:t>ADD – Adds files from your local system into the Docker file system</a:t>
            </a:r>
          </a:p>
          <a:p>
            <a:pPr lvl="1"/>
            <a:r>
              <a:rPr lang="en-US" dirty="0"/>
              <a:t>FROM – Imports another Docker Image as your base</a:t>
            </a:r>
          </a:p>
          <a:p>
            <a:pPr lvl="1"/>
            <a:r>
              <a:rPr lang="en-US" dirty="0"/>
              <a:t>RUN - Runs standard Linux commands (Bash, apt-get, tar, etc.)</a:t>
            </a:r>
          </a:p>
          <a:p>
            <a:pPr lvl="1"/>
            <a:r>
              <a:rPr lang="en-US" dirty="0"/>
              <a:t>Plus Many More!</a:t>
            </a:r>
          </a:p>
          <a:p>
            <a:pPr lvl="1"/>
            <a:endParaRPr lang="en-US" dirty="0"/>
          </a:p>
          <a:p>
            <a:r>
              <a:rPr lang="en-US" dirty="0"/>
              <a:t>FROM – Inheritances/Pulling from another image</a:t>
            </a:r>
          </a:p>
          <a:p>
            <a:endParaRPr lang="en-US" dirty="0"/>
          </a:p>
          <a:p>
            <a:r>
              <a:rPr lang="en-US" dirty="0"/>
              <a:t>Controls what your entry point is and what programs/scripts to run on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DCD03-B928-4E42-AEFD-BC505D67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" y="4614525"/>
            <a:ext cx="6606394" cy="19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5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AA2C5-D63F-E549-8991-A7FD06954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7544" b="1745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8897"/>
            <a:ext cx="8596668" cy="5097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</a:t>
            </a:r>
            <a:r>
              <a:rPr lang="en-US" dirty="0" err="1">
                <a:solidFill>
                  <a:srgbClr val="FFFFFF"/>
                </a:solidFill>
              </a:rPr>
              <a:t>redeployable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“blueprints</a:t>
            </a:r>
            <a:r>
              <a:rPr lang="en-US" dirty="0">
                <a:solidFill>
                  <a:srgbClr val="FFFFFF"/>
                </a:solidFill>
              </a:rPr>
              <a:t>” to construct a container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Immutable file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Made up of layers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 layer is a certain command in a </a:t>
            </a:r>
            <a:r>
              <a:rPr lang="en-US" dirty="0" err="1">
                <a:solidFill>
                  <a:srgbClr val="FFFFFF"/>
                </a:solidFill>
              </a:rPr>
              <a:t>Dockerfile</a:t>
            </a:r>
            <a:r>
              <a:rPr lang="en-US" dirty="0">
                <a:solidFill>
                  <a:srgbClr val="FFFFFF"/>
                </a:solidFill>
              </a:rPr>
              <a:t>. Each layer is a snapshot of the action. Each layer adds to the overall image.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Portable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Contains all binaries, runtime environments, etc.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Docker Commands: 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141372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0359"/>
            <a:ext cx="8596668" cy="1320800"/>
          </a:xfrm>
        </p:spPr>
        <p:txBody>
          <a:bodyPr/>
          <a:lstStyle/>
          <a:p>
            <a:r>
              <a:rPr lang="en-US" dirty="0"/>
              <a:t>Registries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66952"/>
            <a:ext cx="8596668" cy="57806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centralized place for storing images</a:t>
            </a:r>
          </a:p>
          <a:p>
            <a:endParaRPr lang="en-US" dirty="0"/>
          </a:p>
          <a:p>
            <a:r>
              <a:rPr lang="en-US" dirty="0"/>
              <a:t>Allows user to pull images down for use and push image up for publishing</a:t>
            </a:r>
          </a:p>
          <a:p>
            <a:endParaRPr lang="en-US" dirty="0"/>
          </a:p>
          <a:p>
            <a:r>
              <a:rPr lang="en-US" dirty="0"/>
              <a:t>Most common registries are:</a:t>
            </a:r>
          </a:p>
          <a:p>
            <a:pPr lvl="1"/>
            <a:r>
              <a:rPr lang="en-US" dirty="0" err="1"/>
              <a:t>DockerHub</a:t>
            </a:r>
            <a:r>
              <a:rPr lang="en-US" dirty="0"/>
              <a:t> - Docker</a:t>
            </a:r>
          </a:p>
          <a:p>
            <a:pPr lvl="1"/>
            <a:r>
              <a:rPr lang="en-US" dirty="0" err="1"/>
              <a:t>Quay.io</a:t>
            </a:r>
            <a:r>
              <a:rPr lang="en-US" dirty="0"/>
              <a:t> – </a:t>
            </a:r>
            <a:r>
              <a:rPr lang="en-US" dirty="0" err="1"/>
              <a:t>RedHats</a:t>
            </a:r>
            <a:r>
              <a:rPr lang="en-US" dirty="0"/>
              <a:t> (</a:t>
            </a:r>
            <a:r>
              <a:rPr lang="en-US" dirty="0" err="1"/>
              <a:t>Podman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Tagging images allow you to mark certain version/variants</a:t>
            </a:r>
          </a:p>
          <a:p>
            <a:endParaRPr lang="en-US" dirty="0"/>
          </a:p>
          <a:p>
            <a:r>
              <a:rPr lang="en-US" dirty="0"/>
              <a:t>Private registries exist for hosting images internal to a company</a:t>
            </a:r>
          </a:p>
          <a:p>
            <a:pPr lvl="1"/>
            <a:r>
              <a:rPr lang="en-US" dirty="0"/>
              <a:t>Artifactory &amp; Harbor</a:t>
            </a:r>
          </a:p>
          <a:p>
            <a:pPr lvl="1"/>
            <a:endParaRPr lang="en-US" dirty="0"/>
          </a:p>
          <a:p>
            <a:r>
              <a:rPr lang="en-US" dirty="0"/>
              <a:t>Docker Commands:</a:t>
            </a:r>
          </a:p>
          <a:p>
            <a:pPr lvl="1"/>
            <a:r>
              <a:rPr lang="en-US" b="1" dirty="0"/>
              <a:t>docker tag</a:t>
            </a:r>
          </a:p>
          <a:p>
            <a:pPr lvl="1"/>
            <a:r>
              <a:rPr lang="en-US" b="1" dirty="0"/>
              <a:t>docker pull/push </a:t>
            </a:r>
          </a:p>
          <a:p>
            <a:pPr lvl="1"/>
            <a:r>
              <a:rPr lang="en-US" b="1" dirty="0"/>
              <a:t>Docker login/logout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FA3FB-4AC6-DB47-9EFC-24D60FE5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1" y="2588473"/>
            <a:ext cx="2747934" cy="26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6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3864"/>
            <a:ext cx="8596668" cy="1320800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4829"/>
            <a:ext cx="8834528" cy="50554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running instance of an image</a:t>
            </a:r>
          </a:p>
          <a:p>
            <a:endParaRPr lang="en-US" dirty="0"/>
          </a:p>
          <a:p>
            <a:r>
              <a:rPr lang="en-US" dirty="0"/>
              <a:t>Containers do not modify the original image</a:t>
            </a:r>
          </a:p>
          <a:p>
            <a:endParaRPr lang="en-US" dirty="0"/>
          </a:p>
          <a:p>
            <a:r>
              <a:rPr lang="en-US" dirty="0"/>
              <a:t>Self-sufficient</a:t>
            </a:r>
          </a:p>
          <a:p>
            <a:endParaRPr lang="en-US" dirty="0"/>
          </a:p>
          <a:p>
            <a:r>
              <a:rPr lang="en-US" dirty="0"/>
              <a:t>Performs a unit of work. Once the unit of work is done the container with die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Docker Commands:</a:t>
            </a:r>
          </a:p>
          <a:p>
            <a:pPr lvl="1"/>
            <a:r>
              <a:rPr lang="en-US" b="1" dirty="0">
                <a:sym typeface="Wingdings" pitchFamily="2" charset="2"/>
              </a:rPr>
              <a:t>docker run</a:t>
            </a:r>
          </a:p>
          <a:p>
            <a:pPr lvl="1"/>
            <a:r>
              <a:rPr lang="en-US" b="1" dirty="0">
                <a:sym typeface="Wingdings" pitchFamily="2" charset="2"/>
              </a:rPr>
              <a:t>docker stop</a:t>
            </a:r>
          </a:p>
          <a:p>
            <a:pPr lvl="1"/>
            <a:r>
              <a:rPr lang="en-US" b="1" dirty="0">
                <a:sym typeface="Wingdings" pitchFamily="2" charset="2"/>
              </a:rPr>
              <a:t>docker exec</a:t>
            </a:r>
          </a:p>
          <a:p>
            <a:pPr lvl="1"/>
            <a:r>
              <a:rPr lang="en-US" b="1" dirty="0"/>
              <a:t>docker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1BB57-AB14-F045-BA25-F46D42A8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60" y="4110660"/>
            <a:ext cx="5593442" cy="26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2979"/>
            <a:ext cx="8596668" cy="4745421"/>
          </a:xfrm>
        </p:spPr>
        <p:txBody>
          <a:bodyPr/>
          <a:lstStyle/>
          <a:p>
            <a:r>
              <a:rPr lang="en-US" dirty="0"/>
              <a:t>Volumes allow for persistent storage for a container</a:t>
            </a:r>
          </a:p>
          <a:p>
            <a:endParaRPr lang="en-US" dirty="0"/>
          </a:p>
          <a:p>
            <a:r>
              <a:rPr lang="en-US" dirty="0"/>
              <a:t>Cuts down on the image size</a:t>
            </a:r>
          </a:p>
          <a:p>
            <a:endParaRPr lang="en-US" dirty="0"/>
          </a:p>
          <a:p>
            <a:r>
              <a:rPr lang="en-US" dirty="0"/>
              <a:t>Share files among multiple containers</a:t>
            </a:r>
          </a:p>
          <a:p>
            <a:endParaRPr lang="en-US" dirty="0"/>
          </a:p>
          <a:p>
            <a:r>
              <a:rPr lang="en-US" dirty="0"/>
              <a:t>Backups, restore and migration options </a:t>
            </a:r>
          </a:p>
          <a:p>
            <a:endParaRPr lang="en-US" dirty="0"/>
          </a:p>
          <a:p>
            <a:r>
              <a:rPr lang="en-US" dirty="0"/>
              <a:t>Docker Commands:</a:t>
            </a:r>
          </a:p>
          <a:p>
            <a:pPr lvl="1"/>
            <a:r>
              <a:rPr lang="en-US" b="1" dirty="0"/>
              <a:t>docker volume create</a:t>
            </a:r>
          </a:p>
          <a:p>
            <a:pPr lvl="1"/>
            <a:r>
              <a:rPr lang="en-US" b="1" dirty="0"/>
              <a:t>docker run ……. –mount</a:t>
            </a:r>
          </a:p>
          <a:p>
            <a:pPr lvl="1"/>
            <a:r>
              <a:rPr lang="en-US" b="1" dirty="0"/>
              <a:t>docker run ……. 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B0A31-A053-2D45-B643-A3ED0091F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14" y="4341199"/>
            <a:ext cx="4641692" cy="23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1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8083"/>
            <a:ext cx="8596668" cy="4939862"/>
          </a:xfrm>
        </p:spPr>
        <p:txBody>
          <a:bodyPr>
            <a:normAutofit/>
          </a:bodyPr>
          <a:lstStyle/>
          <a:p>
            <a:r>
              <a:rPr lang="en-US" dirty="0"/>
              <a:t>A list of metadata on images</a:t>
            </a:r>
          </a:p>
          <a:p>
            <a:endParaRPr lang="en-US" dirty="0"/>
          </a:p>
          <a:p>
            <a:r>
              <a:rPr lang="en-US" dirty="0"/>
              <a:t>Allows for a “super image” which enables support for multi-arch support</a:t>
            </a:r>
          </a:p>
          <a:p>
            <a:pPr lvl="1"/>
            <a:r>
              <a:rPr lang="en-US" dirty="0"/>
              <a:t>Arm</a:t>
            </a:r>
          </a:p>
          <a:p>
            <a:pPr lvl="1"/>
            <a:r>
              <a:rPr lang="en-US" dirty="0"/>
              <a:t>s390x (Z/Mainframe)</a:t>
            </a:r>
          </a:p>
          <a:p>
            <a:pPr lvl="1"/>
            <a:r>
              <a:rPr lang="en-US" dirty="0"/>
              <a:t>ppc64le (Power PC)</a:t>
            </a:r>
          </a:p>
          <a:p>
            <a:pPr lvl="1"/>
            <a:r>
              <a:rPr lang="en-US" dirty="0"/>
              <a:t>amd64 (x86/x64 PCs)</a:t>
            </a:r>
          </a:p>
          <a:p>
            <a:endParaRPr lang="en-US" dirty="0"/>
          </a:p>
          <a:p>
            <a:r>
              <a:rPr lang="en-US" dirty="0"/>
              <a:t>Docker Commands:</a:t>
            </a:r>
          </a:p>
          <a:p>
            <a:pPr lvl="1"/>
            <a:r>
              <a:rPr lang="en-US" b="1" dirty="0"/>
              <a:t>docker manifest create</a:t>
            </a:r>
          </a:p>
          <a:p>
            <a:pPr lvl="1"/>
            <a:r>
              <a:rPr lang="en-US" b="1" dirty="0"/>
              <a:t>docker manifest inspect</a:t>
            </a:r>
          </a:p>
          <a:p>
            <a:pPr lvl="1"/>
            <a:r>
              <a:rPr lang="en-US" b="1" dirty="0"/>
              <a:t>docker manifest annotate</a:t>
            </a:r>
          </a:p>
          <a:p>
            <a:pPr lvl="1"/>
            <a:r>
              <a:rPr lang="en-US" b="1" dirty="0"/>
              <a:t>docker manifest push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4EB14-4D3D-8E4D-80F3-E80EC1CD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76905"/>
            <a:ext cx="2459421" cy="36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2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76" y="78827"/>
            <a:ext cx="8596668" cy="13208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6441"/>
            <a:ext cx="8596668" cy="60329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What are Containers?</a:t>
            </a:r>
          </a:p>
          <a:p>
            <a:pPr lvl="1"/>
            <a:r>
              <a:rPr lang="en-US" dirty="0"/>
              <a:t>Containerization Technology</a:t>
            </a:r>
          </a:p>
          <a:p>
            <a:pPr lvl="1"/>
            <a:r>
              <a:rPr lang="en-US" dirty="0"/>
              <a:t>Containers vs Virtual Machines</a:t>
            </a:r>
          </a:p>
          <a:p>
            <a:pPr lvl="1"/>
            <a:r>
              <a:rPr lang="en-US" dirty="0"/>
              <a:t>Docker, Podman and Open Container Initiative (OCI)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Why do we use Containers?</a:t>
            </a:r>
          </a:p>
          <a:p>
            <a:pPr lvl="1"/>
            <a:r>
              <a:rPr lang="en-US" dirty="0"/>
              <a:t>Lightweight Virtualization</a:t>
            </a:r>
          </a:p>
          <a:p>
            <a:pPr lvl="1"/>
            <a:r>
              <a:rPr lang="en-US" dirty="0"/>
              <a:t>Environment Isolation</a:t>
            </a:r>
          </a:p>
          <a:p>
            <a:pPr lvl="1"/>
            <a:r>
              <a:rPr lang="en-US" dirty="0"/>
              <a:t>Standardized Packaging and Deployment</a:t>
            </a:r>
          </a:p>
          <a:p>
            <a:pPr lvl="1"/>
            <a:r>
              <a:rPr lang="en-US" dirty="0"/>
              <a:t>Scalability and Microservices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Beyond Containers</a:t>
            </a:r>
          </a:p>
          <a:p>
            <a:pPr lvl="1"/>
            <a:r>
              <a:rPr lang="en-US" dirty="0"/>
              <a:t>Docker-Compose, Swarm, and Kubernetes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How do we use Containers?</a:t>
            </a:r>
          </a:p>
          <a:p>
            <a:pPr lvl="1"/>
            <a:r>
              <a:rPr lang="en-US" dirty="0"/>
              <a:t>Dockerfiles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r>
              <a:rPr lang="en-US" dirty="0"/>
              <a:t>Manifests</a:t>
            </a:r>
          </a:p>
          <a:p>
            <a:pPr lvl="1"/>
            <a:r>
              <a:rPr lang="en-US" dirty="0"/>
              <a:t>Docker-Compose</a:t>
            </a:r>
          </a:p>
        </p:txBody>
      </p:sp>
    </p:spTree>
    <p:extLst>
      <p:ext uri="{BB962C8B-B14F-4D97-AF65-F5344CB8AC3E}">
        <p14:creationId xmlns:p14="http://schemas.microsoft.com/office/powerpoint/2010/main" val="319662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3779"/>
            <a:ext cx="8596668" cy="777766"/>
          </a:xfrm>
        </p:spPr>
        <p:txBody>
          <a:bodyPr/>
          <a:lstStyle/>
          <a:p>
            <a:r>
              <a:rPr lang="en-US" dirty="0"/>
              <a:t>Docker-Compose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545"/>
            <a:ext cx="8596668" cy="5707117"/>
          </a:xfrm>
        </p:spPr>
        <p:txBody>
          <a:bodyPr>
            <a:normAutofit/>
          </a:bodyPr>
          <a:lstStyle/>
          <a:p>
            <a:r>
              <a:rPr lang="en-US" dirty="0"/>
              <a:t>A tool for defining and running multi-container applications</a:t>
            </a:r>
          </a:p>
          <a:p>
            <a:pPr lvl="1"/>
            <a:r>
              <a:rPr lang="en-US" dirty="0"/>
              <a:t>Database, Backend, API, Frontend</a:t>
            </a:r>
          </a:p>
          <a:p>
            <a:pPr lvl="1"/>
            <a:endParaRPr lang="en-US" dirty="0"/>
          </a:p>
          <a:p>
            <a:r>
              <a:rPr lang="en-US" dirty="0"/>
              <a:t>Has additional syntax (keywords) for added functionality such as:</a:t>
            </a:r>
          </a:p>
          <a:p>
            <a:pPr lvl="1"/>
            <a:r>
              <a:rPr lang="en-US" dirty="0"/>
              <a:t>Networking (Connecting containers together so they can communicate)</a:t>
            </a:r>
          </a:p>
          <a:p>
            <a:pPr lvl="1"/>
            <a:r>
              <a:rPr lang="en-US" dirty="0"/>
              <a:t>Storage – Allows for persistent volumes specific to your deployment</a:t>
            </a:r>
          </a:p>
          <a:p>
            <a:pPr lvl="1"/>
            <a:r>
              <a:rPr lang="en-US" dirty="0"/>
              <a:t>Expose ports to allow you access frontends via X.X.X.X:8080 or X.X.X.X:XXXX</a:t>
            </a:r>
          </a:p>
          <a:p>
            <a:pPr lvl="1"/>
            <a:endParaRPr lang="en-US" dirty="0"/>
          </a:p>
          <a:p>
            <a:r>
              <a:rPr lang="en-US" dirty="0"/>
              <a:t>Used for small deployments, not meant for large scale environments</a:t>
            </a:r>
          </a:p>
          <a:p>
            <a:endParaRPr lang="en-US" dirty="0"/>
          </a:p>
          <a:p>
            <a:r>
              <a:rPr lang="en-US" dirty="0"/>
              <a:t>Docker Commands:</a:t>
            </a:r>
          </a:p>
          <a:p>
            <a:pPr lvl="1"/>
            <a:r>
              <a:rPr lang="en-US" b="1" dirty="0"/>
              <a:t>docker-compose up</a:t>
            </a:r>
          </a:p>
          <a:p>
            <a:pPr lvl="1"/>
            <a:r>
              <a:rPr lang="en-US" b="1" dirty="0"/>
              <a:t>docker-compose down</a:t>
            </a:r>
          </a:p>
          <a:p>
            <a:pPr lvl="1"/>
            <a:r>
              <a:rPr lang="en-US" b="1" dirty="0"/>
              <a:t>Docker-compose up –d (Starts containers in the background)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C654-CBDB-D647-92F0-E37506B5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6" y="4445876"/>
            <a:ext cx="3330039" cy="19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5A71-5006-4FC5-936F-DCE7BFB9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3AA4-B37A-41A0-8F4E-B09198E35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0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18" y="1760788"/>
            <a:ext cx="8768949" cy="26549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D3D3D"/>
                </a:solidFill>
                <a:latin typeface="+mj-lt"/>
              </a:rPr>
              <a:t>E</a:t>
            </a:r>
            <a:r>
              <a:rPr lang="en-US" b="0" i="0" dirty="0">
                <a:solidFill>
                  <a:srgbClr val="3D3D3D"/>
                </a:solidFill>
                <a:effectLst/>
                <a:latin typeface="+mj-lt"/>
              </a:rPr>
              <a:t>ncapsulating or packaging up software code and all its dependencies so that it </a:t>
            </a:r>
            <a:r>
              <a:rPr lang="en-US" b="0" i="0" dirty="0">
                <a:solidFill>
                  <a:srgbClr val="3D3D3D"/>
                </a:solidFill>
                <a:effectLst/>
              </a:rPr>
              <a:t>can</a:t>
            </a:r>
            <a:r>
              <a:rPr lang="en-US" b="0" i="0" dirty="0">
                <a:solidFill>
                  <a:srgbClr val="3D3D3D"/>
                </a:solidFill>
                <a:effectLst/>
                <a:latin typeface="+mj-lt"/>
              </a:rPr>
              <a:t> run uniformly and consistently on any infrastructure</a:t>
            </a:r>
          </a:p>
          <a:p>
            <a:pPr marL="0" indent="0">
              <a:buNone/>
            </a:pPr>
            <a:endParaRPr lang="en-US" dirty="0">
              <a:solidFill>
                <a:srgbClr val="3D3D3D"/>
              </a:solidFill>
              <a:latin typeface="IBM Plex Sans"/>
            </a:endParaRPr>
          </a:p>
          <a:p>
            <a:r>
              <a:rPr lang="en-US" dirty="0"/>
              <a:t>Allows applications to run in isolated user spaces (aka containers) using preexisting Linux features: </a:t>
            </a:r>
            <a:r>
              <a:rPr lang="en-US" dirty="0" err="1"/>
              <a:t>cgroups</a:t>
            </a:r>
            <a:r>
              <a:rPr lang="en-US" dirty="0"/>
              <a:t> &amp; namespaces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Breaking down monolith applications into their components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ontainer Shipping Company | Tough Containers">
            <a:extLst>
              <a:ext uri="{FF2B5EF4-FFF2-40B4-BE49-F238E27FC236}">
                <a16:creationId xmlns:a16="http://schemas.microsoft.com/office/drawing/2014/main" id="{42D20A05-EE4F-44F4-BA7E-69A23F01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4" y="4300899"/>
            <a:ext cx="3196622" cy="24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7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Virtual Machines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en-US" dirty="0"/>
              <a:t>Virtual Machines (VMs) are a hard virtualization technology that allow you to fully virtualize the hardware and resources of a computer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hypervisor</a:t>
            </a:r>
            <a:r>
              <a:rPr lang="en-US" dirty="0"/>
              <a:t> is responsible for starting, stopping and managing the lifecycle of virtual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EABD9-2241-41D9-98BE-F7F4460E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00" y="3985881"/>
            <a:ext cx="3094972" cy="278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8E02B-2489-457E-AC7C-A97C1DFE2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985882"/>
            <a:ext cx="3102411" cy="27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80" y="32579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Docker, Podman and Open Container Initiative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52" y="1314922"/>
            <a:ext cx="9517092" cy="4662684"/>
          </a:xfrm>
        </p:spPr>
        <p:txBody>
          <a:bodyPr/>
          <a:lstStyle/>
          <a:p>
            <a:r>
              <a:rPr lang="en-US" dirty="0"/>
              <a:t>Docker and Podman are just implementations of Linux </a:t>
            </a:r>
            <a:r>
              <a:rPr lang="en-US" dirty="0" err="1"/>
              <a:t>cgroups</a:t>
            </a:r>
            <a:r>
              <a:rPr lang="en-US" dirty="0"/>
              <a:t> and namespaces</a:t>
            </a:r>
          </a:p>
          <a:p>
            <a:endParaRPr lang="en-US" dirty="0"/>
          </a:p>
          <a:p>
            <a:r>
              <a:rPr lang="en-US" dirty="0"/>
              <a:t>Docker was first on the scene on March of 2013. The Docker team established:</a:t>
            </a:r>
          </a:p>
          <a:p>
            <a:pPr lvl="1"/>
            <a:r>
              <a:rPr lang="en-US" dirty="0"/>
              <a:t>Standardized Container Format</a:t>
            </a:r>
          </a:p>
          <a:p>
            <a:pPr lvl="1"/>
            <a:r>
              <a:rPr lang="en-US" dirty="0"/>
              <a:t>Tools for developers to build container – Dockerfiles</a:t>
            </a:r>
          </a:p>
          <a:p>
            <a:pPr lvl="1"/>
            <a:r>
              <a:rPr lang="en-US" dirty="0"/>
              <a:t>Tools for running and managing containers – Docker Daemon, Docker Compose, Docker Swarm</a:t>
            </a:r>
          </a:p>
          <a:p>
            <a:pPr lvl="1"/>
            <a:endParaRPr lang="en-US" dirty="0"/>
          </a:p>
          <a:p>
            <a:r>
              <a:rPr lang="en-US" dirty="0"/>
              <a:t>Podman was launched on August of 2018. Aims to improve on Docker in the following ways:</a:t>
            </a:r>
          </a:p>
          <a:p>
            <a:pPr lvl="1"/>
            <a:r>
              <a:rPr lang="en-US" dirty="0"/>
              <a:t>Better default security i.e. does not allow containers to run as root</a:t>
            </a:r>
          </a:p>
          <a:p>
            <a:pPr lvl="1"/>
            <a:r>
              <a:rPr lang="en-US" dirty="0"/>
              <a:t>Removed the need for a daemon</a:t>
            </a:r>
          </a:p>
          <a:p>
            <a:pPr lvl="1"/>
            <a:r>
              <a:rPr lang="en-US" dirty="0"/>
              <a:t>Supports the </a:t>
            </a:r>
            <a:r>
              <a:rPr lang="en-US" b="1" dirty="0"/>
              <a:t>Open Container Initiative (OCI)</a:t>
            </a:r>
          </a:p>
          <a:p>
            <a:pPr lvl="1"/>
            <a:endParaRPr lang="en-US" dirty="0"/>
          </a:p>
        </p:txBody>
      </p:sp>
      <p:pic>
        <p:nvPicPr>
          <p:cNvPr id="2050" name="Picture 2" descr="Intro to Podman (Red Hat Enterprise Linux 7.6 Beta) - Red Hat Developer">
            <a:extLst>
              <a:ext uri="{FF2B5EF4-FFF2-40B4-BE49-F238E27FC236}">
                <a16:creationId xmlns:a16="http://schemas.microsoft.com/office/drawing/2014/main" id="{504703F9-BDBC-41B5-8305-1E5231E01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70" y="5917766"/>
            <a:ext cx="3864159" cy="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ronWorker Getting Started 3-Step Docker Workflow | Iron.io Dev Center">
            <a:extLst>
              <a:ext uri="{FF2B5EF4-FFF2-40B4-BE49-F238E27FC236}">
                <a16:creationId xmlns:a16="http://schemas.microsoft.com/office/drawing/2014/main" id="{1532630D-C6ED-454A-B52F-2EF78A53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65" y="2269477"/>
            <a:ext cx="3688879" cy="12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52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5A71-5006-4FC5-936F-DCE7BFB9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Containers?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3AA4-B37A-41A0-8F4E-B09198E35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433"/>
            <a:ext cx="8596668" cy="1320800"/>
          </a:xfrm>
        </p:spPr>
        <p:txBody>
          <a:bodyPr/>
          <a:lstStyle/>
          <a:p>
            <a:r>
              <a:rPr lang="en-US" dirty="0"/>
              <a:t>Lightweight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Containers are extremely lightweight</a:t>
            </a:r>
          </a:p>
          <a:p>
            <a:endParaRPr lang="en-US" dirty="0"/>
          </a:p>
          <a:p>
            <a:r>
              <a:rPr lang="en-US" dirty="0"/>
              <a:t>Utilizes the host system’s kernel and runs as a compartmentalized process within that OS</a:t>
            </a:r>
          </a:p>
          <a:p>
            <a:endParaRPr lang="en-US" dirty="0"/>
          </a:p>
          <a:p>
            <a:r>
              <a:rPr lang="en-US" dirty="0"/>
              <a:t>Containers are “essentially” just like any other process on the host OS</a:t>
            </a:r>
          </a:p>
          <a:p>
            <a:endParaRPr lang="en-US" dirty="0"/>
          </a:p>
          <a:p>
            <a:r>
              <a:rPr lang="en-US" dirty="0"/>
              <a:t>Images files can be very small compared to bulky VMs (Windows is ~32GBs for the OS) </a:t>
            </a:r>
          </a:p>
        </p:txBody>
      </p:sp>
      <p:pic>
        <p:nvPicPr>
          <p:cNvPr id="3082" name="Picture 10" descr="Container Crane Relocation | Heavy Haulers | (800) 908-6206">
            <a:extLst>
              <a:ext uri="{FF2B5EF4-FFF2-40B4-BE49-F238E27FC236}">
                <a16:creationId xmlns:a16="http://schemas.microsoft.com/office/drawing/2014/main" id="{76830200-543C-4F0F-8354-4DACF86B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06" y="4073384"/>
            <a:ext cx="3549245" cy="27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2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Isolation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Allows for multiple applications to run on the same system without interfering with each other</a:t>
            </a:r>
          </a:p>
          <a:p>
            <a:endParaRPr lang="en-US" dirty="0"/>
          </a:p>
          <a:p>
            <a:r>
              <a:rPr lang="en-US" dirty="0"/>
              <a:t>Dependency and system library conflicts are easily avoid since each container has a separate filesystem</a:t>
            </a:r>
          </a:p>
          <a:p>
            <a:endParaRPr lang="en-US" dirty="0"/>
          </a:p>
          <a:p>
            <a:r>
              <a:rPr lang="en-US" dirty="0"/>
              <a:t>Provides some layer of security but is not a full fledge sandbox environment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Containers: Benefits and Making a Business Case | Scalyr">
            <a:extLst>
              <a:ext uri="{FF2B5EF4-FFF2-40B4-BE49-F238E27FC236}">
                <a16:creationId xmlns:a16="http://schemas.microsoft.com/office/drawing/2014/main" id="{242E9465-ED09-4E9B-918A-8CEAEF05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09" y="4156364"/>
            <a:ext cx="3318594" cy="26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2947-1090-425B-9CC1-71865A9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Packaging and Deployment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539-75CD-4815-8F72-1A42B9A1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repeatable and reliable way to deploy applications</a:t>
            </a:r>
          </a:p>
          <a:p>
            <a:endParaRPr lang="en-US" dirty="0"/>
          </a:p>
          <a:p>
            <a:r>
              <a:rPr lang="en-US" dirty="0"/>
              <a:t>Gone are the days with messing around with installing certain versions of packages on system to deploy your application</a:t>
            </a:r>
          </a:p>
          <a:p>
            <a:endParaRPr lang="en-US" dirty="0"/>
          </a:p>
          <a:p>
            <a:r>
              <a:rPr lang="en-US" dirty="0"/>
              <a:t>Easy for developers and companies to distribute their software with minimal user knowledge</a:t>
            </a:r>
          </a:p>
          <a:p>
            <a:endParaRPr lang="en-US" dirty="0"/>
          </a:p>
        </p:txBody>
      </p:sp>
      <p:pic>
        <p:nvPicPr>
          <p:cNvPr id="5124" name="Picture 4" descr="An introduction to the container world with Docker | by Rafael Nunes |  Medium">
            <a:extLst>
              <a:ext uri="{FF2B5EF4-FFF2-40B4-BE49-F238E27FC236}">
                <a16:creationId xmlns:a16="http://schemas.microsoft.com/office/drawing/2014/main" id="{C9574C0F-7DAD-4FF0-BFD0-6EED1C44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81" y="4456402"/>
            <a:ext cx="2774373" cy="23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779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1046</Words>
  <Application>Microsoft Macintosh PowerPoint</Application>
  <PresentationFormat>Widescreen</PresentationFormat>
  <Paragraphs>207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IBM Plex Sans</vt:lpstr>
      <vt:lpstr>Trebuchet MS</vt:lpstr>
      <vt:lpstr>Wingdings 3</vt:lpstr>
      <vt:lpstr>Facet</vt:lpstr>
      <vt:lpstr>Crash Course on Containers!</vt:lpstr>
      <vt:lpstr>Table of Contents</vt:lpstr>
      <vt:lpstr>Containerization Technology</vt:lpstr>
      <vt:lpstr>Containers vs Virtual Machines </vt:lpstr>
      <vt:lpstr>Docker, Podman and Open Container Initiative </vt:lpstr>
      <vt:lpstr>Why do we use Containers?</vt:lpstr>
      <vt:lpstr>Lightweight Virtualization</vt:lpstr>
      <vt:lpstr>Environmental Isolation </vt:lpstr>
      <vt:lpstr>Standardized Packaging and Deployment </vt:lpstr>
      <vt:lpstr>Scalability and Microservices </vt:lpstr>
      <vt:lpstr>Beyond Containers!</vt:lpstr>
      <vt:lpstr>Docker-Compose, Swarm and Kubernetes</vt:lpstr>
      <vt:lpstr>How do we use Containers?</vt:lpstr>
      <vt:lpstr>Dockerfiles</vt:lpstr>
      <vt:lpstr>Images</vt:lpstr>
      <vt:lpstr>Registries</vt:lpstr>
      <vt:lpstr>Containers</vt:lpstr>
      <vt:lpstr>Volumes</vt:lpstr>
      <vt:lpstr>Manifests</vt:lpstr>
      <vt:lpstr>Docker-Compose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Containers!</dc:title>
  <dc:creator>Microsoft Office User</dc:creator>
  <cp:lastModifiedBy>Microsoft Office User</cp:lastModifiedBy>
  <cp:revision>17</cp:revision>
  <dcterms:created xsi:type="dcterms:W3CDTF">2020-09-23T14:08:41Z</dcterms:created>
  <dcterms:modified xsi:type="dcterms:W3CDTF">2020-09-23T20:08:52Z</dcterms:modified>
</cp:coreProperties>
</file>